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</p:sldIdLst>
  <p:sldSz cy="5143500" cx="9144000"/>
  <p:notesSz cx="6858000" cy="9144000"/>
  <p:embeddedFontLst>
    <p:embeddedFont>
      <p:font typeface="Raleway"/>
      <p:regular r:id="rId81"/>
      <p:bold r:id="rId82"/>
      <p:italic r:id="rId83"/>
      <p:boldItalic r:id="rId84"/>
    </p:embeddedFont>
    <p:embeddedFont>
      <p:font typeface="Lato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aleway-boldItalic.fntdata"/><Relationship Id="rId83" Type="http://schemas.openxmlformats.org/officeDocument/2006/relationships/font" Target="fonts/Raleway-italic.fntdata"/><Relationship Id="rId42" Type="http://schemas.openxmlformats.org/officeDocument/2006/relationships/slide" Target="slides/slide37.xml"/><Relationship Id="rId86" Type="http://schemas.openxmlformats.org/officeDocument/2006/relationships/font" Target="fonts/Lato-bold.fntdata"/><Relationship Id="rId41" Type="http://schemas.openxmlformats.org/officeDocument/2006/relationships/slide" Target="slides/slide36.xml"/><Relationship Id="rId85" Type="http://schemas.openxmlformats.org/officeDocument/2006/relationships/font" Target="fonts/Lato-regular.fntdata"/><Relationship Id="rId44" Type="http://schemas.openxmlformats.org/officeDocument/2006/relationships/slide" Target="slides/slide39.xml"/><Relationship Id="rId88" Type="http://schemas.openxmlformats.org/officeDocument/2006/relationships/font" Target="fonts/Lato-boldItalic.fntdata"/><Relationship Id="rId43" Type="http://schemas.openxmlformats.org/officeDocument/2006/relationships/slide" Target="slides/slide38.xml"/><Relationship Id="rId87" Type="http://schemas.openxmlformats.org/officeDocument/2006/relationships/font" Target="fonts/Lato-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font" Target="fonts/Raleway-bold.fntdata"/><Relationship Id="rId81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075ef0597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075ef0597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075ef0597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075ef059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0956d9b6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0956d9b6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075ef0597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075ef0597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0956d9b6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0956d9b6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075ef0597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075ef0597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0956d9b6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0956d9b6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075ef0597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075ef0597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0956d9b6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0956d9b6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075ef0597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075ef0597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75ef0597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75ef0597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075ef0597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075ef0597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0956d9b6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0956d9b6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075ef0597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075ef0597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0956d9b6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0956d9b6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0956d9b6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0956d9b6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0956d9b6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0956d9b6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5a482c2a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5a482c2a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55eca15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55eca15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0956d9b6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0956d9b6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075ef0597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075ef0597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075ef0597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075ef0597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0956d9b6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0956d9b6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075ef0597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075ef0597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55eca155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55eca155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0956d9b6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70956d9b6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65a482c2a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65a482c2a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075ef0597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7075ef0597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70956d9b66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70956d9b6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075ef0597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075ef0597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075ef0597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7075ef0597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0956d9b6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0956d9b6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075ef059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075ef059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075ef0597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075ef0597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5a482c2a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5a482c2a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075ef0597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075ef0597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7075ef0597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7075ef0597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075ef0597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075ef0597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0956d9b6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70956d9b6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075ef0597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075ef0597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7075ef0597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7075ef0597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5a482c2a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65a482c2a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7075ef0597_2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7075ef0597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075ef0597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075ef059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70956d9b6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70956d9b6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7075ef0597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7075ef0597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70956d9b6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70956d9b6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075ef0597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075ef0597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075ef0597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075ef0597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7075ef0597_2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7075ef0597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7075ef0597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7075ef059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0956d9b6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70956d9b6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7075ef0597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7075ef0597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075ef0597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075ef0597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075ef0597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075ef059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70956d9b6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70956d9b6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075ef0597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7075ef0597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7075ef0597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7075ef0597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70956d9b6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70956d9b6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075ef0597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7075ef0597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7075ef0597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7075ef0597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65a482c2a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65a482c2a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075ef0597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075ef0597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65a482c2ad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65a482c2ad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7075ef0597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7075ef0597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0956d9b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0956d9b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65a482c2a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65a482c2a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65a482c2a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65a482c2a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655da11a3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655da11a3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7075ef0597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7075ef0597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7075ef0597_2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7075ef0597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70956d9b66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70956d9b66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075ef059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075ef059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0956d9b6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0956d9b6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es.linkedin.com/in/patricia-juane-borreguero-ab5695167" TargetMode="External"/><Relationship Id="rId4" Type="http://schemas.openxmlformats.org/officeDocument/2006/relationships/hyperlink" Target="https://www.linkedin.com/in/miguel-gonz%C3%A1lez-doval-30b8a0154/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hyperlink" Target="https://github.com/miguelgdoval/tinyApp" TargetMode="External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material.io" TargetMode="External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miguelgdoval/tinyApp/tree/hello_world" TargetMode="External"/><Relationship Id="rId4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miguelgdoval/tinyApp/tree/tiny_form" TargetMode="External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miguelgdoval/tinyApp/tree/feature/api" TargetMode="External"/><Relationship Id="rId4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Relationship Id="rId4" Type="http://schemas.openxmlformats.org/officeDocument/2006/relationships/image" Target="../media/image3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github.com/miguelgdoval/tinyApp/tree/firebase_auth" TargetMode="External"/><Relationship Id="rId4" Type="http://schemas.openxmlformats.org/officeDocument/2006/relationships/image" Target="../media/image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8.png"/><Relationship Id="rId4" Type="http://schemas.openxmlformats.org/officeDocument/2006/relationships/image" Target="../media/image67.png"/><Relationship Id="rId5" Type="http://schemas.openxmlformats.org/officeDocument/2006/relationships/image" Target="../media/image69.png"/><Relationship Id="rId6" Type="http://schemas.openxmlformats.org/officeDocument/2006/relationships/image" Target="../media/image6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s://github.com/miguelgdoval/tinyApp" TargetMode="External"/><Relationship Id="rId6" Type="http://schemas.openxmlformats.org/officeDocument/2006/relationships/hyperlink" Target="https://es.linkedin.com/in/patricia-juane-borreguero-ab5695167" TargetMode="External"/><Relationship Id="rId7" Type="http://schemas.openxmlformats.org/officeDocument/2006/relationships/hyperlink" Target="https://www.linkedin.com/in/miguel-gonz%C3%A1lez-doval-30b8a0154/" TargetMode="External"/><Relationship Id="rId8" Type="http://schemas.openxmlformats.org/officeDocument/2006/relationships/image" Target="../media/image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7890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 a Android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 Java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2" y="30200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Patricia Juane Borreguero           </a:t>
            </a:r>
            <a:r>
              <a:rPr lang="es-419" u="sng">
                <a:solidFill>
                  <a:schemeClr val="hlink"/>
                </a:solidFill>
                <a:hlinkClick r:id="rId3"/>
              </a:rPr>
              <a:t>LinkedIn</a:t>
            </a:r>
            <a:r>
              <a:rPr lang="es-419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Miguel González Doval                  </a:t>
            </a:r>
            <a:r>
              <a:rPr lang="es-419" u="sng">
                <a:solidFill>
                  <a:schemeClr val="hlink"/>
                </a:solidFill>
                <a:hlinkClick r:id="rId4"/>
              </a:rPr>
              <a:t>LinkedIn</a:t>
            </a:r>
            <a:endParaRPr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7860" y="2728700"/>
            <a:ext cx="2353866" cy="16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461" y="4127573"/>
            <a:ext cx="505114" cy="5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1316500" y="4316875"/>
            <a:ext cx="3597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7"/>
              </a:rPr>
              <a:t>https://github.com/miguelgdoval/tinyApp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4550" y="3081288"/>
            <a:ext cx="276300" cy="2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4550" y="3604200"/>
            <a:ext cx="276300" cy="2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3) </a:t>
            </a:r>
            <a:r>
              <a:rPr lang="es-419"/>
              <a:t>Conceptos</a:t>
            </a:r>
            <a:endParaRPr/>
          </a:p>
        </p:txBody>
      </p:sp>
      <p:sp>
        <p:nvSpPr>
          <p:cNvPr id="162" name="Google Shape;162;p22"/>
          <p:cNvSpPr txBox="1"/>
          <p:nvPr>
            <p:ph idx="1" type="subTitle"/>
          </p:nvPr>
        </p:nvSpPr>
        <p:spPr>
          <a:xfrm>
            <a:off x="727952" y="16191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Ciclo de vida</a:t>
            </a:r>
            <a:endParaRPr/>
          </a:p>
        </p:txBody>
      </p:sp>
      <p:sp>
        <p:nvSpPr>
          <p:cNvPr id="163" name="Google Shape;163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125" y="2037250"/>
            <a:ext cx="5833101" cy="266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3) Conceptos</a:t>
            </a:r>
            <a:endParaRPr/>
          </a:p>
        </p:txBody>
      </p:sp>
      <p:sp>
        <p:nvSpPr>
          <p:cNvPr id="170" name="Google Shape;170;p23"/>
          <p:cNvSpPr txBox="1"/>
          <p:nvPr>
            <p:ph idx="1" type="subTitle"/>
          </p:nvPr>
        </p:nvSpPr>
        <p:spPr>
          <a:xfrm>
            <a:off x="727952" y="16880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Fragment</a:t>
            </a:r>
            <a:endParaRPr/>
          </a:p>
        </p:txBody>
      </p:sp>
      <p:sp>
        <p:nvSpPr>
          <p:cNvPr id="171" name="Google Shape;171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72" name="Google Shape;172;p23"/>
          <p:cNvSpPr txBox="1"/>
          <p:nvPr/>
        </p:nvSpPr>
        <p:spPr>
          <a:xfrm>
            <a:off x="727950" y="2327525"/>
            <a:ext cx="76881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Un fragment podría definirse como una porción de la interfaz de usuario que puede añadirse o eliminarse de la interfaz de forma independiente al resto de elementos de la actividad.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3) Conceptos</a:t>
            </a:r>
            <a:endParaRPr/>
          </a:p>
        </p:txBody>
      </p:sp>
      <p:sp>
        <p:nvSpPr>
          <p:cNvPr id="178" name="Google Shape;178;p24"/>
          <p:cNvSpPr txBox="1"/>
          <p:nvPr>
            <p:ph idx="1" type="subTitle"/>
          </p:nvPr>
        </p:nvSpPr>
        <p:spPr>
          <a:xfrm>
            <a:off x="727952" y="16880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Fragment</a:t>
            </a:r>
            <a:endParaRPr/>
          </a:p>
        </p:txBody>
      </p:sp>
      <p:sp>
        <p:nvSpPr>
          <p:cNvPr id="179" name="Google Shape;179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5025" y="1688025"/>
            <a:ext cx="5388624" cy="299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/>
        </p:nvSpPr>
        <p:spPr>
          <a:xfrm>
            <a:off x="500925" y="2419350"/>
            <a:ext cx="35253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Comportamiento parte UI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Encapsular componentes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Layout propio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Ciclo de vida propio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3) Conceptos</a:t>
            </a:r>
            <a:endParaRPr/>
          </a:p>
        </p:txBody>
      </p:sp>
      <p:sp>
        <p:nvSpPr>
          <p:cNvPr id="187" name="Google Shape;187;p25"/>
          <p:cNvSpPr txBox="1"/>
          <p:nvPr>
            <p:ph idx="1" type="subTitle"/>
          </p:nvPr>
        </p:nvSpPr>
        <p:spPr>
          <a:xfrm>
            <a:off x="727952" y="15560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Fragment</a:t>
            </a:r>
            <a:endParaRPr/>
          </a:p>
        </p:txBody>
      </p:sp>
      <p:sp>
        <p:nvSpPr>
          <p:cNvPr id="188" name="Google Shape;188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89" name="Google Shape;189;p25"/>
          <p:cNvSpPr txBox="1"/>
          <p:nvPr/>
        </p:nvSpPr>
        <p:spPr>
          <a:xfrm>
            <a:off x="903175" y="2097200"/>
            <a:ext cx="50976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Extiende de Fragment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Layout definido en método OnCreateView 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3) Conceptos</a:t>
            </a:r>
            <a:endParaRPr/>
          </a:p>
        </p:txBody>
      </p:sp>
      <p:sp>
        <p:nvSpPr>
          <p:cNvPr id="195" name="Google Shape;195;p26"/>
          <p:cNvSpPr txBox="1"/>
          <p:nvPr>
            <p:ph idx="1" type="subTitle"/>
          </p:nvPr>
        </p:nvSpPr>
        <p:spPr>
          <a:xfrm>
            <a:off x="727952" y="15560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Fragment</a:t>
            </a:r>
            <a:endParaRPr/>
          </a:p>
        </p:txBody>
      </p:sp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97" name="Google Shape;1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625" y="2097200"/>
            <a:ext cx="7780524" cy="25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3) Conceptos</a:t>
            </a:r>
            <a:endParaRPr/>
          </a:p>
        </p:txBody>
      </p:sp>
      <p:sp>
        <p:nvSpPr>
          <p:cNvPr id="203" name="Google Shape;203;p27"/>
          <p:cNvSpPr txBox="1"/>
          <p:nvPr>
            <p:ph idx="1" type="subTitle"/>
          </p:nvPr>
        </p:nvSpPr>
        <p:spPr>
          <a:xfrm>
            <a:off x="727952" y="17524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Fragment</a:t>
            </a:r>
            <a:endParaRPr/>
          </a:p>
        </p:txBody>
      </p:sp>
      <p:sp>
        <p:nvSpPr>
          <p:cNvPr id="204" name="Google Shape;204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05" name="Google Shape;205;p27"/>
          <p:cNvSpPr txBox="1"/>
          <p:nvPr/>
        </p:nvSpPr>
        <p:spPr>
          <a:xfrm>
            <a:off x="469300" y="2357425"/>
            <a:ext cx="51174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Layout en xml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FrameLayout contenedor de Fragments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3) Conceptos</a:t>
            </a:r>
            <a:endParaRPr/>
          </a:p>
        </p:txBody>
      </p:sp>
      <p:sp>
        <p:nvSpPr>
          <p:cNvPr id="211" name="Google Shape;211;p28"/>
          <p:cNvSpPr txBox="1"/>
          <p:nvPr>
            <p:ph idx="1" type="subTitle"/>
          </p:nvPr>
        </p:nvSpPr>
        <p:spPr>
          <a:xfrm>
            <a:off x="727952" y="14744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Fragment</a:t>
            </a:r>
            <a:endParaRPr/>
          </a:p>
        </p:txBody>
      </p:sp>
      <p:sp>
        <p:nvSpPr>
          <p:cNvPr id="212" name="Google Shape;212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13" name="Google Shape;2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575" y="1866900"/>
            <a:ext cx="7028924" cy="28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3) Conceptos</a:t>
            </a:r>
            <a:endParaRPr/>
          </a:p>
        </p:txBody>
      </p:sp>
      <p:sp>
        <p:nvSpPr>
          <p:cNvPr id="219" name="Google Shape;219;p29"/>
          <p:cNvSpPr txBox="1"/>
          <p:nvPr>
            <p:ph idx="1" type="subTitle"/>
          </p:nvPr>
        </p:nvSpPr>
        <p:spPr>
          <a:xfrm>
            <a:off x="727952" y="17524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Fragment</a:t>
            </a:r>
            <a:endParaRPr/>
          </a:p>
        </p:txBody>
      </p:sp>
      <p:sp>
        <p:nvSpPr>
          <p:cNvPr id="220" name="Google Shape;220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21" name="Google Shape;221;p29"/>
          <p:cNvSpPr txBox="1"/>
          <p:nvPr/>
        </p:nvSpPr>
        <p:spPr>
          <a:xfrm>
            <a:off x="727950" y="2357425"/>
            <a:ext cx="60666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FragmentManager: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FragmentTransaction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Cargar fragments iniciales en OnCreate() de la Activity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3) Conceptos</a:t>
            </a:r>
            <a:endParaRPr/>
          </a:p>
        </p:txBody>
      </p:sp>
      <p:sp>
        <p:nvSpPr>
          <p:cNvPr id="227" name="Google Shape;227;p30"/>
          <p:cNvSpPr txBox="1"/>
          <p:nvPr>
            <p:ph idx="1" type="subTitle"/>
          </p:nvPr>
        </p:nvSpPr>
        <p:spPr>
          <a:xfrm>
            <a:off x="727952" y="17524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Fragment</a:t>
            </a:r>
            <a:endParaRPr/>
          </a:p>
        </p:txBody>
      </p:sp>
      <p:sp>
        <p:nvSpPr>
          <p:cNvPr id="228" name="Google Shape;228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500" y="2132400"/>
            <a:ext cx="7015925" cy="261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3) Conceptos</a:t>
            </a:r>
            <a:endParaRPr/>
          </a:p>
        </p:txBody>
      </p:sp>
      <p:sp>
        <p:nvSpPr>
          <p:cNvPr id="235" name="Google Shape;235;p31"/>
          <p:cNvSpPr txBox="1"/>
          <p:nvPr>
            <p:ph idx="1" type="subTitle"/>
          </p:nvPr>
        </p:nvSpPr>
        <p:spPr>
          <a:xfrm>
            <a:off x="727952" y="17524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UI</a:t>
            </a:r>
            <a:endParaRPr/>
          </a:p>
        </p:txBody>
      </p:sp>
      <p:sp>
        <p:nvSpPr>
          <p:cNvPr id="236" name="Google Shape;236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37" name="Google Shape;237;p31"/>
          <p:cNvSpPr txBox="1"/>
          <p:nvPr/>
        </p:nvSpPr>
        <p:spPr>
          <a:xfrm>
            <a:off x="316900" y="2357425"/>
            <a:ext cx="35253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https://material.io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Drag&amp;drop Android Studio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8353" y="1528450"/>
            <a:ext cx="4398050" cy="33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Índice</a:t>
            </a:r>
            <a:endParaRPr/>
          </a:p>
        </p:txBody>
      </p:sp>
      <p:sp>
        <p:nvSpPr>
          <p:cNvPr id="99" name="Google Shape;99;p14"/>
          <p:cNvSpPr txBox="1"/>
          <p:nvPr>
            <p:ph idx="1" type="subTitle"/>
          </p:nvPr>
        </p:nvSpPr>
        <p:spPr>
          <a:xfrm>
            <a:off x="590327" y="15679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¿Por qué Android?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Herramientas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Conceptos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Hello world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Primer formulario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Integración con API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Alternativas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3) Conceptos</a:t>
            </a:r>
            <a:endParaRPr/>
          </a:p>
        </p:txBody>
      </p:sp>
      <p:sp>
        <p:nvSpPr>
          <p:cNvPr id="244" name="Google Shape;244;p32"/>
          <p:cNvSpPr txBox="1"/>
          <p:nvPr>
            <p:ph idx="1" type="subTitle"/>
          </p:nvPr>
        </p:nvSpPr>
        <p:spPr>
          <a:xfrm>
            <a:off x="727951" y="1752450"/>
            <a:ext cx="3843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build.gradle</a:t>
            </a:r>
            <a:endParaRPr/>
          </a:p>
        </p:txBody>
      </p:sp>
      <p:sp>
        <p:nvSpPr>
          <p:cNvPr id="245" name="Google Shape;245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750" y="1601675"/>
            <a:ext cx="5189426" cy="33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3) Conceptos</a:t>
            </a:r>
            <a:endParaRPr/>
          </a:p>
        </p:txBody>
      </p:sp>
      <p:sp>
        <p:nvSpPr>
          <p:cNvPr id="252" name="Google Shape;252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53" name="Google Shape;253;p33"/>
          <p:cNvSpPr txBox="1"/>
          <p:nvPr>
            <p:ph idx="1" type="subTitle"/>
          </p:nvPr>
        </p:nvSpPr>
        <p:spPr>
          <a:xfrm>
            <a:off x="546301" y="1752450"/>
            <a:ext cx="3843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AndroidManifest.xml</a:t>
            </a:r>
            <a:endParaRPr/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3625" y="1566850"/>
            <a:ext cx="4929175" cy="337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4) Hello world</a:t>
            </a:r>
            <a:endParaRPr/>
          </a:p>
        </p:txBody>
      </p:sp>
      <p:sp>
        <p:nvSpPr>
          <p:cNvPr id="260" name="Google Shape;260;p34"/>
          <p:cNvSpPr txBox="1"/>
          <p:nvPr>
            <p:ph idx="1" type="subTitle"/>
          </p:nvPr>
        </p:nvSpPr>
        <p:spPr>
          <a:xfrm>
            <a:off x="2020650" y="2432300"/>
            <a:ext cx="68064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https://github.com/miguelgdoval/tinyApp/tree/hello_world</a:t>
            </a:r>
            <a:endParaRPr/>
          </a:p>
        </p:txBody>
      </p:sp>
      <p:sp>
        <p:nvSpPr>
          <p:cNvPr id="261" name="Google Shape;261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62" name="Google Shape;26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425" y="2333075"/>
            <a:ext cx="757055" cy="6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4) Hello world</a:t>
            </a:r>
            <a:endParaRPr/>
          </a:p>
        </p:txBody>
      </p:sp>
      <p:sp>
        <p:nvSpPr>
          <p:cNvPr id="268" name="Google Shape;268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9600" y="1592025"/>
            <a:ext cx="4248049" cy="34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4) Hello world</a:t>
            </a:r>
            <a:endParaRPr/>
          </a:p>
        </p:txBody>
      </p:sp>
      <p:sp>
        <p:nvSpPr>
          <p:cNvPr id="275" name="Google Shape;275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76" name="Google Shape;2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437" y="1688025"/>
            <a:ext cx="4449125" cy="33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5</a:t>
            </a:r>
            <a:r>
              <a:rPr lang="es-419"/>
              <a:t>) Primer Formulario</a:t>
            </a:r>
            <a:endParaRPr/>
          </a:p>
        </p:txBody>
      </p:sp>
      <p:sp>
        <p:nvSpPr>
          <p:cNvPr id="282" name="Google Shape;282;p37"/>
          <p:cNvSpPr txBox="1"/>
          <p:nvPr>
            <p:ph idx="1" type="subTitle"/>
          </p:nvPr>
        </p:nvSpPr>
        <p:spPr>
          <a:xfrm>
            <a:off x="2020650" y="2432300"/>
            <a:ext cx="68064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https://github.com/miguelgdoval/tinyApp/tree/tiny_form</a:t>
            </a:r>
            <a:endParaRPr/>
          </a:p>
        </p:txBody>
      </p:sp>
      <p:sp>
        <p:nvSpPr>
          <p:cNvPr id="283" name="Google Shape;283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84" name="Google Shape;2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425" y="2333075"/>
            <a:ext cx="757055" cy="6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5) Primer formulario</a:t>
            </a:r>
            <a:endParaRPr/>
          </a:p>
        </p:txBody>
      </p:sp>
      <p:sp>
        <p:nvSpPr>
          <p:cNvPr id="290" name="Google Shape;290;p38"/>
          <p:cNvSpPr txBox="1"/>
          <p:nvPr>
            <p:ph idx="1" type="subTitle"/>
          </p:nvPr>
        </p:nvSpPr>
        <p:spPr>
          <a:xfrm>
            <a:off x="727952" y="16880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Arquitectura</a:t>
            </a:r>
            <a:endParaRPr/>
          </a:p>
        </p:txBody>
      </p:sp>
      <p:sp>
        <p:nvSpPr>
          <p:cNvPr id="291" name="Google Shape;291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92" name="Google Shape;2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717" y="1895825"/>
            <a:ext cx="5074183" cy="285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5) Primer formulario</a:t>
            </a:r>
            <a:endParaRPr/>
          </a:p>
        </p:txBody>
      </p:sp>
      <p:sp>
        <p:nvSpPr>
          <p:cNvPr id="298" name="Google Shape;298;p39"/>
          <p:cNvSpPr txBox="1"/>
          <p:nvPr>
            <p:ph idx="1" type="subTitle"/>
          </p:nvPr>
        </p:nvSpPr>
        <p:spPr>
          <a:xfrm>
            <a:off x="727952" y="16880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9225" y="1688025"/>
            <a:ext cx="1931350" cy="32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849" y="1704564"/>
            <a:ext cx="1931350" cy="3194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5) Primer formulario</a:t>
            </a:r>
            <a:endParaRPr/>
          </a:p>
        </p:txBody>
      </p:sp>
      <p:sp>
        <p:nvSpPr>
          <p:cNvPr id="307" name="Google Shape;307;p40"/>
          <p:cNvSpPr txBox="1"/>
          <p:nvPr>
            <p:ph idx="1" type="subTitle"/>
          </p:nvPr>
        </p:nvSpPr>
        <p:spPr>
          <a:xfrm>
            <a:off x="727952" y="16880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MainActivity</a:t>
            </a:r>
            <a:endParaRPr/>
          </a:p>
        </p:txBody>
      </p:sp>
      <p:sp>
        <p:nvSpPr>
          <p:cNvPr id="308" name="Google Shape;308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309" name="Google Shape;3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075" y="1688025"/>
            <a:ext cx="6406226" cy="30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5) Primer formulario</a:t>
            </a:r>
            <a:endParaRPr/>
          </a:p>
        </p:txBody>
      </p:sp>
      <p:sp>
        <p:nvSpPr>
          <p:cNvPr id="315" name="Google Shape;315;p41"/>
          <p:cNvSpPr txBox="1"/>
          <p:nvPr>
            <p:ph idx="1" type="subTitle"/>
          </p:nvPr>
        </p:nvSpPr>
        <p:spPr>
          <a:xfrm>
            <a:off x="727952" y="16880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InputFragment</a:t>
            </a:r>
            <a:endParaRPr/>
          </a:p>
        </p:txBody>
      </p:sp>
      <p:sp>
        <p:nvSpPr>
          <p:cNvPr id="316" name="Google Shape;316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317" name="Google Shape;3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975" y="1565550"/>
            <a:ext cx="5565575" cy="339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95300" lvl="0" marL="457200" rtl="0" algn="ctr">
              <a:spcBef>
                <a:spcPts val="0"/>
              </a:spcBef>
              <a:spcAft>
                <a:spcPts val="0"/>
              </a:spcAft>
              <a:buSzPts val="4200"/>
              <a:buAutoNum type="arabicParenR"/>
            </a:pPr>
            <a:r>
              <a:rPr lang="es-419"/>
              <a:t>¿Por qué Android?</a:t>
            </a:r>
            <a:endParaRPr/>
          </a:p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07" name="Google Shape;107;p15"/>
          <p:cNvSpPr txBox="1"/>
          <p:nvPr>
            <p:ph idx="1" type="subTitle"/>
          </p:nvPr>
        </p:nvSpPr>
        <p:spPr>
          <a:xfrm>
            <a:off x="590327" y="21013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-419" sz="1350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rPr>
              <a:t>Los consumidores gastan más de 5h al día en su smartphone.</a:t>
            </a:r>
            <a:endParaRPr b="1" sz="1350">
              <a:solidFill>
                <a:srgbClr val="31313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-419" sz="1350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rPr>
              <a:t>En 2018, el 52.2% del tráfico en internet fue a través del móvil.</a:t>
            </a:r>
            <a:endParaRPr b="1" sz="1350">
              <a:solidFill>
                <a:srgbClr val="31313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-419" sz="1350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rPr>
              <a:t>En Enero de 2019 había 3986 millones de usuarios únicamente activos a internet mediante móvil.</a:t>
            </a:r>
            <a:endParaRPr b="1" sz="1350">
              <a:solidFill>
                <a:srgbClr val="31313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-419" sz="1350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rPr>
              <a:t>4 de cada 5 consumidores utilizan sus teléfonos para comprar.</a:t>
            </a:r>
            <a:endParaRPr b="1" sz="1350">
              <a:solidFill>
                <a:srgbClr val="31313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5) Primer formulario</a:t>
            </a:r>
            <a:endParaRPr/>
          </a:p>
        </p:txBody>
      </p:sp>
      <p:sp>
        <p:nvSpPr>
          <p:cNvPr id="323" name="Google Shape;323;p42"/>
          <p:cNvSpPr txBox="1"/>
          <p:nvPr>
            <p:ph idx="1" type="subTitle"/>
          </p:nvPr>
        </p:nvSpPr>
        <p:spPr>
          <a:xfrm>
            <a:off x="727952" y="16880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Main activity</a:t>
            </a:r>
            <a:endParaRPr/>
          </a:p>
        </p:txBody>
      </p:sp>
      <p:sp>
        <p:nvSpPr>
          <p:cNvPr id="324" name="Google Shape;324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325" name="Google Shape;32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600" y="2229225"/>
            <a:ext cx="5715700" cy="233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5) Primer formulario</a:t>
            </a:r>
            <a:endParaRPr/>
          </a:p>
        </p:txBody>
      </p:sp>
      <p:sp>
        <p:nvSpPr>
          <p:cNvPr id="331" name="Google Shape;331;p43"/>
          <p:cNvSpPr txBox="1"/>
          <p:nvPr>
            <p:ph idx="1" type="subTitle"/>
          </p:nvPr>
        </p:nvSpPr>
        <p:spPr>
          <a:xfrm>
            <a:off x="727952" y="16880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OutputFragment</a:t>
            </a:r>
            <a:endParaRPr/>
          </a:p>
        </p:txBody>
      </p:sp>
      <p:sp>
        <p:nvSpPr>
          <p:cNvPr id="332" name="Google Shape;332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333" name="Google Shape;3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900" y="1688025"/>
            <a:ext cx="6044400" cy="293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5) Primer formulario</a:t>
            </a:r>
            <a:endParaRPr/>
          </a:p>
        </p:txBody>
      </p:sp>
      <p:sp>
        <p:nvSpPr>
          <p:cNvPr id="339" name="Google Shape;339;p44"/>
          <p:cNvSpPr txBox="1"/>
          <p:nvPr>
            <p:ph idx="1" type="subTitle"/>
          </p:nvPr>
        </p:nvSpPr>
        <p:spPr>
          <a:xfrm>
            <a:off x="727952" y="16880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Navbar</a:t>
            </a:r>
            <a:endParaRPr/>
          </a:p>
        </p:txBody>
      </p:sp>
      <p:sp>
        <p:nvSpPr>
          <p:cNvPr id="340" name="Google Shape;340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341" name="Google Shape;3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425" y="2571750"/>
            <a:ext cx="5526225" cy="6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5) Primer formulario</a:t>
            </a:r>
            <a:endParaRPr/>
          </a:p>
        </p:txBody>
      </p:sp>
      <p:sp>
        <p:nvSpPr>
          <p:cNvPr id="347" name="Google Shape;347;p45"/>
          <p:cNvSpPr txBox="1"/>
          <p:nvPr>
            <p:ph idx="1" type="subTitle"/>
          </p:nvPr>
        </p:nvSpPr>
        <p:spPr>
          <a:xfrm>
            <a:off x="727952" y="16880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Navbar</a:t>
            </a:r>
            <a:endParaRPr/>
          </a:p>
        </p:txBody>
      </p:sp>
      <p:sp>
        <p:nvSpPr>
          <p:cNvPr id="348" name="Google Shape;348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575" y="1549825"/>
            <a:ext cx="4464850" cy="33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5) Primer formulario</a:t>
            </a:r>
            <a:endParaRPr/>
          </a:p>
        </p:txBody>
      </p:sp>
      <p:sp>
        <p:nvSpPr>
          <p:cNvPr id="355" name="Google Shape;355;p46"/>
          <p:cNvSpPr txBox="1"/>
          <p:nvPr>
            <p:ph idx="1" type="subTitle"/>
          </p:nvPr>
        </p:nvSpPr>
        <p:spPr>
          <a:xfrm>
            <a:off x="727952" y="16880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Navbar</a:t>
            </a:r>
            <a:endParaRPr/>
          </a:p>
        </p:txBody>
      </p:sp>
      <p:sp>
        <p:nvSpPr>
          <p:cNvPr id="356" name="Google Shape;356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357" name="Google Shape;3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850" y="1641250"/>
            <a:ext cx="4950625" cy="330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363" name="Google Shape;363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64" name="Google Shape;364;p47"/>
          <p:cNvSpPr txBox="1"/>
          <p:nvPr>
            <p:ph idx="1" type="subTitle"/>
          </p:nvPr>
        </p:nvSpPr>
        <p:spPr>
          <a:xfrm>
            <a:off x="1913475" y="2432300"/>
            <a:ext cx="68064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https://github.com/miguelgdoval/tinyApp/tree/feature/api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1250" y="2333075"/>
            <a:ext cx="757055" cy="6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371" name="Google Shape;371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372" name="Google Shape;3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069" y="1635975"/>
            <a:ext cx="6521849" cy="311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378" name="Google Shape;378;p49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Mostrar </a:t>
            </a:r>
            <a:r>
              <a:rPr lang="es-419"/>
              <a:t>Datos</a:t>
            </a:r>
            <a:endParaRPr/>
          </a:p>
        </p:txBody>
      </p:sp>
      <p:sp>
        <p:nvSpPr>
          <p:cNvPr id="379" name="Google Shape;379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380" name="Google Shape;3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175" y="1657400"/>
            <a:ext cx="2006150" cy="32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0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386" name="Google Shape;386;p50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AsyncTask</a:t>
            </a:r>
            <a:endParaRPr/>
          </a:p>
        </p:txBody>
      </p:sp>
      <p:sp>
        <p:nvSpPr>
          <p:cNvPr id="387" name="Google Shape;387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88" name="Google Shape;388;p50"/>
          <p:cNvSpPr txBox="1"/>
          <p:nvPr/>
        </p:nvSpPr>
        <p:spPr>
          <a:xfrm>
            <a:off x="704175" y="2265600"/>
            <a:ext cx="55263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Petición a API con RestTemplate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Asíncrona para no paralizar ejecución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Parámetro de Fragment (Bundle)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1"/>
          <p:cNvSpPr txBox="1"/>
          <p:nvPr>
            <p:ph type="ctrTitle"/>
          </p:nvPr>
        </p:nvSpPr>
        <p:spPr>
          <a:xfrm>
            <a:off x="727950" y="72167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394" name="Google Shape;394;p51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AsyncTask</a:t>
            </a:r>
            <a:endParaRPr/>
          </a:p>
        </p:txBody>
      </p:sp>
      <p:sp>
        <p:nvSpPr>
          <p:cNvPr id="395" name="Google Shape;395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396" name="Google Shape;3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013" y="1478300"/>
            <a:ext cx="4723978" cy="360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95300" lvl="0" marL="457200" rtl="0" algn="ctr">
              <a:spcBef>
                <a:spcPts val="0"/>
              </a:spcBef>
              <a:spcAft>
                <a:spcPts val="0"/>
              </a:spcAft>
              <a:buSzPts val="4200"/>
              <a:buAutoNum type="arabicParenR"/>
            </a:pPr>
            <a:r>
              <a:rPr lang="es-419"/>
              <a:t>¿Por qué Android?</a:t>
            </a:r>
            <a:endParaRPr/>
          </a:p>
        </p:txBody>
      </p:sp>
      <p:sp>
        <p:nvSpPr>
          <p:cNvPr id="113" name="Google Shape;113;p16"/>
          <p:cNvSpPr txBox="1"/>
          <p:nvPr>
            <p:ph idx="1" type="subTitle"/>
          </p:nvPr>
        </p:nvSpPr>
        <p:spPr>
          <a:xfrm>
            <a:off x="590327" y="21013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31313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275" y="1585600"/>
            <a:ext cx="4847435" cy="316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402" name="Google Shape;402;p52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Objeto Respuesta</a:t>
            </a:r>
            <a:endParaRPr/>
          </a:p>
        </p:txBody>
      </p:sp>
      <p:sp>
        <p:nvSpPr>
          <p:cNvPr id="403" name="Google Shape;403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404" name="Google Shape;404;p52"/>
          <p:cNvSpPr txBox="1"/>
          <p:nvPr/>
        </p:nvSpPr>
        <p:spPr>
          <a:xfrm>
            <a:off x="704175" y="2265600"/>
            <a:ext cx="42249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Objeto Clase Java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JSONInclude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JSONPropertyOrder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Campos JSON: JSONProperty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Parcelable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3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410" name="Google Shape;410;p53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Listar Datos</a:t>
            </a:r>
            <a:endParaRPr/>
          </a:p>
        </p:txBody>
      </p:sp>
      <p:sp>
        <p:nvSpPr>
          <p:cNvPr id="411" name="Google Shape;411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412" name="Google Shape;4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975" y="1657400"/>
            <a:ext cx="5294750" cy="32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4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418" name="Google Shape;418;p54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Listar Datos</a:t>
            </a:r>
            <a:endParaRPr/>
          </a:p>
        </p:txBody>
      </p:sp>
      <p:sp>
        <p:nvSpPr>
          <p:cNvPr id="419" name="Google Shape;419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420" name="Google Shape;4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499" y="1657400"/>
            <a:ext cx="5753550" cy="32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5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426" name="Google Shape;426;p55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Permisos y Librerías </a:t>
            </a:r>
            <a:endParaRPr/>
          </a:p>
        </p:txBody>
      </p:sp>
      <p:sp>
        <p:nvSpPr>
          <p:cNvPr id="427" name="Google Shape;427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428" name="Google Shape;42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263" y="2571750"/>
            <a:ext cx="64674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5"/>
          <p:cNvSpPr txBox="1"/>
          <p:nvPr/>
        </p:nvSpPr>
        <p:spPr>
          <a:xfrm>
            <a:off x="918475" y="2038700"/>
            <a:ext cx="385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AndroidManifest.xml (Permisos)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0" name="Google Shape;43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663" y="3731425"/>
            <a:ext cx="7115175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5"/>
          <p:cNvSpPr txBox="1"/>
          <p:nvPr/>
        </p:nvSpPr>
        <p:spPr>
          <a:xfrm>
            <a:off x="918475" y="3230675"/>
            <a:ext cx="252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build.gradle (Dependencias)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6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437" name="Google Shape;437;p56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Página de Detalles</a:t>
            </a:r>
            <a:endParaRPr/>
          </a:p>
        </p:txBody>
      </p:sp>
      <p:sp>
        <p:nvSpPr>
          <p:cNvPr id="438" name="Google Shape;438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439" name="Google Shape;43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2625" y="1554775"/>
            <a:ext cx="2152475" cy="34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7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445" name="Google Shape;445;p57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Página de Detalles - Main Activity </a:t>
            </a:r>
            <a:endParaRPr/>
          </a:p>
        </p:txBody>
      </p:sp>
      <p:sp>
        <p:nvSpPr>
          <p:cNvPr id="446" name="Google Shape;446;p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447" name="Google Shape;44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100" y="2088616"/>
            <a:ext cx="7426200" cy="2581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8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453" name="Google Shape;453;p58"/>
          <p:cNvSpPr txBox="1"/>
          <p:nvPr>
            <p:ph idx="1" type="subTitle"/>
          </p:nvPr>
        </p:nvSpPr>
        <p:spPr>
          <a:xfrm>
            <a:off x="37365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Fragment Detalles</a:t>
            </a:r>
            <a:endParaRPr/>
          </a:p>
        </p:txBody>
      </p:sp>
      <p:sp>
        <p:nvSpPr>
          <p:cNvPr id="454" name="Google Shape;454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455" name="Google Shape;45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000" y="1657400"/>
            <a:ext cx="5623550" cy="33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9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461" name="Google Shape;461;p59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Persistencia</a:t>
            </a:r>
            <a:endParaRPr/>
          </a:p>
        </p:txBody>
      </p:sp>
      <p:sp>
        <p:nvSpPr>
          <p:cNvPr id="462" name="Google Shape;462;p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463" name="Google Shape;46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9400" y="1760425"/>
            <a:ext cx="2710225" cy="112117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9"/>
          <p:cNvSpPr txBox="1"/>
          <p:nvPr/>
        </p:nvSpPr>
        <p:spPr>
          <a:xfrm>
            <a:off x="995025" y="2204350"/>
            <a:ext cx="3337200" cy="17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SQLite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Room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5" name="Google Shape;46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9400" y="3206100"/>
            <a:ext cx="2068526" cy="14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0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471" name="Google Shape;471;p60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Persistencia</a:t>
            </a:r>
            <a:endParaRPr/>
          </a:p>
        </p:txBody>
      </p:sp>
      <p:sp>
        <p:nvSpPr>
          <p:cNvPr id="472" name="Google Shape;472;p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473" name="Google Shape;47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650" y="1657400"/>
            <a:ext cx="2016950" cy="3365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8950" y="1657400"/>
            <a:ext cx="2096877" cy="33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1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480" name="Google Shape;480;p61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Persistencia - SQLite</a:t>
            </a:r>
            <a:endParaRPr/>
          </a:p>
        </p:txBody>
      </p:sp>
      <p:sp>
        <p:nvSpPr>
          <p:cNvPr id="481" name="Google Shape;481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482" name="Google Shape;48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000" y="2069275"/>
            <a:ext cx="6604500" cy="26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2) Herramientas</a:t>
            </a:r>
            <a:endParaRPr/>
          </a:p>
        </p:txBody>
      </p:sp>
      <p:sp>
        <p:nvSpPr>
          <p:cNvPr id="121" name="Google Shape;121;p17"/>
          <p:cNvSpPr txBox="1"/>
          <p:nvPr>
            <p:ph idx="1" type="subTitle"/>
          </p:nvPr>
        </p:nvSpPr>
        <p:spPr>
          <a:xfrm>
            <a:off x="590327" y="20251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Android Studio (IDE)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-419"/>
              <a:t>SDK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-419"/>
              <a:t>Emulador/móvil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JDK (Java)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Gradle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838" y="1688825"/>
            <a:ext cx="2928172" cy="18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2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488" name="Google Shape;488;p62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Persistencia - SQLite</a:t>
            </a:r>
            <a:endParaRPr/>
          </a:p>
        </p:txBody>
      </p:sp>
      <p:sp>
        <p:nvSpPr>
          <p:cNvPr id="489" name="Google Shape;489;p6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490" name="Google Shape;49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450" y="2088125"/>
            <a:ext cx="6496250" cy="28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3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496" name="Google Shape;496;p63"/>
          <p:cNvSpPr txBox="1"/>
          <p:nvPr>
            <p:ph idx="1" type="subTitle"/>
          </p:nvPr>
        </p:nvSpPr>
        <p:spPr>
          <a:xfrm>
            <a:off x="57265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SQLite</a:t>
            </a:r>
            <a:endParaRPr/>
          </a:p>
        </p:txBody>
      </p:sp>
      <p:sp>
        <p:nvSpPr>
          <p:cNvPr id="497" name="Google Shape;497;p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498" name="Google Shape;49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200" y="1813175"/>
            <a:ext cx="5866975" cy="308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4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504" name="Google Shape;504;p64"/>
          <p:cNvSpPr txBox="1"/>
          <p:nvPr>
            <p:ph idx="1" type="subTitle"/>
          </p:nvPr>
        </p:nvSpPr>
        <p:spPr>
          <a:xfrm>
            <a:off x="493477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SQLite</a:t>
            </a:r>
            <a:endParaRPr/>
          </a:p>
        </p:txBody>
      </p:sp>
      <p:sp>
        <p:nvSpPr>
          <p:cNvPr id="505" name="Google Shape;505;p6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506" name="Google Shape;50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725" y="1532100"/>
            <a:ext cx="5470700" cy="34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5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512" name="Google Shape;512;p65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Persistencia - Permisos</a:t>
            </a:r>
            <a:endParaRPr/>
          </a:p>
        </p:txBody>
      </p:sp>
      <p:sp>
        <p:nvSpPr>
          <p:cNvPr id="513" name="Google Shape;513;p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514" name="Google Shape;5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725" y="2571750"/>
            <a:ext cx="6619875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5"/>
          <p:cNvSpPr txBox="1"/>
          <p:nvPr/>
        </p:nvSpPr>
        <p:spPr>
          <a:xfrm>
            <a:off x="872550" y="2127825"/>
            <a:ext cx="24339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AndroidManifest.xml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6" name="Google Shape;516;p65"/>
          <p:cNvSpPr txBox="1"/>
          <p:nvPr/>
        </p:nvSpPr>
        <p:spPr>
          <a:xfrm>
            <a:off x="872550" y="3245275"/>
            <a:ext cx="3720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Inicializar DatabaseHelper en MainActivity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7" name="Google Shape;51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725" y="3888175"/>
            <a:ext cx="464820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6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523" name="Google Shape;523;p66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Persistencia - Favoritos</a:t>
            </a:r>
            <a:endParaRPr/>
          </a:p>
        </p:txBody>
      </p:sp>
      <p:sp>
        <p:nvSpPr>
          <p:cNvPr id="524" name="Google Shape;524;p6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525" name="Google Shape;52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550" y="2029025"/>
            <a:ext cx="4438900" cy="281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7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531" name="Google Shape;531;p67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Persistencia - Favoritos</a:t>
            </a:r>
            <a:endParaRPr/>
          </a:p>
        </p:txBody>
      </p:sp>
      <p:sp>
        <p:nvSpPr>
          <p:cNvPr id="532" name="Google Shape;532;p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533" name="Google Shape;53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312" y="2118926"/>
            <a:ext cx="4317375" cy="2770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8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7) Firebase</a:t>
            </a:r>
            <a:endParaRPr/>
          </a:p>
        </p:txBody>
      </p:sp>
      <p:sp>
        <p:nvSpPr>
          <p:cNvPr id="539" name="Google Shape;539;p6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40" name="Google Shape;540;p68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68"/>
          <p:cNvSpPr txBox="1"/>
          <p:nvPr>
            <p:ph idx="1" type="subTitle"/>
          </p:nvPr>
        </p:nvSpPr>
        <p:spPr>
          <a:xfrm>
            <a:off x="1913475" y="2432300"/>
            <a:ext cx="68064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https://github.com/miguelgdoval/tinyApp/tree/firebase_auth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1250" y="2333075"/>
            <a:ext cx="757055" cy="6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9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7) Firebase</a:t>
            </a:r>
            <a:endParaRPr/>
          </a:p>
        </p:txBody>
      </p:sp>
      <p:sp>
        <p:nvSpPr>
          <p:cNvPr id="548" name="Google Shape;548;p69"/>
          <p:cNvSpPr txBox="1"/>
          <p:nvPr>
            <p:ph idx="1" type="subTitle"/>
          </p:nvPr>
        </p:nvSpPr>
        <p:spPr>
          <a:xfrm>
            <a:off x="727952" y="22275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Plataforma en la nube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Autenticación sencilla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Análisis de datos exhaustivo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Diferentes tipos de bases de datos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Permite crear serverless apps</a:t>
            </a:r>
            <a:endParaRPr/>
          </a:p>
        </p:txBody>
      </p:sp>
      <p:sp>
        <p:nvSpPr>
          <p:cNvPr id="549" name="Google Shape;549;p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50" name="Google Shape;550;p69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Firebase - Introducción</a:t>
            </a:r>
            <a:endParaRPr/>
          </a:p>
        </p:txBody>
      </p:sp>
      <p:pic>
        <p:nvPicPr>
          <p:cNvPr id="551" name="Google Shape;55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9875" y="1696000"/>
            <a:ext cx="1331150" cy="17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0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7) 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70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Firebase - Sign in</a:t>
            </a:r>
            <a:endParaRPr/>
          </a:p>
        </p:txBody>
      </p:sp>
      <p:sp>
        <p:nvSpPr>
          <p:cNvPr id="558" name="Google Shape;558;p7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559" name="Google Shape;559;p70"/>
          <p:cNvSpPr txBox="1"/>
          <p:nvPr>
            <p:ph idx="1" type="subTitle"/>
          </p:nvPr>
        </p:nvSpPr>
        <p:spPr>
          <a:xfrm>
            <a:off x="727952" y="22275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Crear proyecto Firebase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Registrar tu app con  Firebase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Agregar archivo de configuración a tu proyecto</a:t>
            </a:r>
            <a:endParaRPr/>
          </a:p>
        </p:txBody>
      </p:sp>
      <p:pic>
        <p:nvPicPr>
          <p:cNvPr id="560" name="Google Shape;56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88" y="3682225"/>
            <a:ext cx="4126749" cy="8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600" y="3926975"/>
            <a:ext cx="4152900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1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7) 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71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Sign in</a:t>
            </a:r>
            <a:endParaRPr/>
          </a:p>
        </p:txBody>
      </p:sp>
      <p:sp>
        <p:nvSpPr>
          <p:cNvPr id="568" name="Google Shape;568;p7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569" name="Google Shape;56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788" y="2571750"/>
            <a:ext cx="6786425" cy="11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3) </a:t>
            </a:r>
            <a:r>
              <a:rPr lang="es-419"/>
              <a:t>Conceptos</a:t>
            </a:r>
            <a:endParaRPr/>
          </a:p>
        </p:txBody>
      </p:sp>
      <p:sp>
        <p:nvSpPr>
          <p:cNvPr id="129" name="Google Shape;129;p18"/>
          <p:cNvSpPr txBox="1"/>
          <p:nvPr>
            <p:ph idx="1" type="subTitle"/>
          </p:nvPr>
        </p:nvSpPr>
        <p:spPr>
          <a:xfrm>
            <a:off x="848202" y="15808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848200" y="1974750"/>
            <a:ext cx="789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449" y="1728375"/>
            <a:ext cx="2429113" cy="302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2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7) 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72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Sign in</a:t>
            </a:r>
            <a:endParaRPr/>
          </a:p>
        </p:txBody>
      </p:sp>
      <p:sp>
        <p:nvSpPr>
          <p:cNvPr id="576" name="Google Shape;576;p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577" name="Google Shape;57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350" y="1657400"/>
            <a:ext cx="6190238" cy="321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3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7) 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73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Sign in</a:t>
            </a:r>
            <a:endParaRPr/>
          </a:p>
        </p:txBody>
      </p:sp>
      <p:sp>
        <p:nvSpPr>
          <p:cNvPr id="584" name="Google Shape;584;p7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585" name="Google Shape;58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3725" y="2031875"/>
            <a:ext cx="7212325" cy="27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4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7) 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74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Multidex</a:t>
            </a:r>
            <a:endParaRPr/>
          </a:p>
        </p:txBody>
      </p:sp>
      <p:sp>
        <p:nvSpPr>
          <p:cNvPr id="592" name="Google Shape;592;p7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593" name="Google Shape;59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600" y="2214600"/>
            <a:ext cx="7138800" cy="23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5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7) 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75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Multidex</a:t>
            </a:r>
            <a:endParaRPr/>
          </a:p>
        </p:txBody>
      </p:sp>
      <p:sp>
        <p:nvSpPr>
          <p:cNvPr id="600" name="Google Shape;600;p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01" name="Google Shape;60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50" y="2302675"/>
            <a:ext cx="8404700" cy="198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6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7) 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76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Mostrar usuarios</a:t>
            </a:r>
            <a:endParaRPr/>
          </a:p>
        </p:txBody>
      </p:sp>
      <p:sp>
        <p:nvSpPr>
          <p:cNvPr id="608" name="Google Shape;608;p7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09" name="Google Shape;60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450" y="1885950"/>
            <a:ext cx="1877100" cy="30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7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7) 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77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Persistencia</a:t>
            </a:r>
            <a:endParaRPr/>
          </a:p>
        </p:txBody>
      </p:sp>
      <p:sp>
        <p:nvSpPr>
          <p:cNvPr id="616" name="Google Shape;616;p7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17" name="Google Shape;61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875" y="2155725"/>
            <a:ext cx="5764750" cy="22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8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7) 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78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Persistencia</a:t>
            </a:r>
            <a:endParaRPr/>
          </a:p>
        </p:txBody>
      </p:sp>
      <p:sp>
        <p:nvSpPr>
          <p:cNvPr id="624" name="Google Shape;624;p7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25" name="Google Shape;62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949" y="2198609"/>
            <a:ext cx="7097676" cy="233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9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7) 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79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Mostrar usuarios</a:t>
            </a:r>
            <a:endParaRPr/>
          </a:p>
        </p:txBody>
      </p:sp>
      <p:sp>
        <p:nvSpPr>
          <p:cNvPr id="632" name="Google Shape;632;p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33" name="Google Shape;63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3600" y="1657400"/>
            <a:ext cx="4699575" cy="31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0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7) 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80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Mostrar usuarios</a:t>
            </a:r>
            <a:endParaRPr/>
          </a:p>
        </p:txBody>
      </p:sp>
      <p:sp>
        <p:nvSpPr>
          <p:cNvPr id="640" name="Google Shape;640;p8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41" name="Google Shape;64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6050" y="1760425"/>
            <a:ext cx="5286201" cy="321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1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7) 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81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Mostrar perfil</a:t>
            </a:r>
            <a:endParaRPr/>
          </a:p>
        </p:txBody>
      </p:sp>
      <p:sp>
        <p:nvSpPr>
          <p:cNvPr id="648" name="Google Shape;648;p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49" name="Google Shape;64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123" y="1657400"/>
            <a:ext cx="2064255" cy="333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3) Conceptos</a:t>
            </a:r>
            <a:endParaRPr/>
          </a:p>
        </p:txBody>
      </p:sp>
      <p:sp>
        <p:nvSpPr>
          <p:cNvPr id="138" name="Google Shape;138;p19"/>
          <p:cNvSpPr txBox="1"/>
          <p:nvPr>
            <p:ph idx="1" type="subTitle"/>
          </p:nvPr>
        </p:nvSpPr>
        <p:spPr>
          <a:xfrm>
            <a:off x="848202" y="15808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Event-Driven Programming</a:t>
            </a:r>
            <a:endParaRPr/>
          </a:p>
        </p:txBody>
      </p:sp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40" name="Google Shape;140;p19"/>
          <p:cNvSpPr txBox="1"/>
          <p:nvPr/>
        </p:nvSpPr>
        <p:spPr>
          <a:xfrm>
            <a:off x="848200" y="1974750"/>
            <a:ext cx="789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Aplicación Android: conjunto de procesos que se ejecutan en una máquina virtual (Android Runtime, ART).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Múltiples puntos de entrada: </a:t>
            </a:r>
            <a:r>
              <a:rPr b="1" lang="es-419" sz="1600">
                <a:latin typeface="Lato"/>
                <a:ea typeface="Lato"/>
                <a:cs typeface="Lato"/>
                <a:sym typeface="Lato"/>
              </a:rPr>
              <a:t>EDP</a:t>
            </a:r>
            <a:r>
              <a:rPr lang="es-419" sz="1600">
                <a:latin typeface="Lato"/>
                <a:ea typeface="Lato"/>
                <a:cs typeface="Lato"/>
                <a:sym typeface="Lato"/>
              </a:rPr>
              <a:t>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Flujo de ejecución no lo controle el programador.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2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7) 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82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Shared Preferences</a:t>
            </a:r>
            <a:endParaRPr/>
          </a:p>
        </p:txBody>
      </p:sp>
      <p:sp>
        <p:nvSpPr>
          <p:cNvPr id="656" name="Google Shape;656;p8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57" name="Google Shape;657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763" y="2432312"/>
            <a:ext cx="6120450" cy="16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3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7) 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83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Shared Preferences</a:t>
            </a:r>
            <a:endParaRPr/>
          </a:p>
        </p:txBody>
      </p:sp>
      <p:sp>
        <p:nvSpPr>
          <p:cNvPr id="664" name="Google Shape;664;p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65" name="Google Shape;66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275" y="1750300"/>
            <a:ext cx="4864550" cy="323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4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7) 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84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Current User</a:t>
            </a:r>
            <a:endParaRPr/>
          </a:p>
        </p:txBody>
      </p:sp>
      <p:sp>
        <p:nvSpPr>
          <p:cNvPr id="672" name="Google Shape;672;p8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73" name="Google Shape;67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000" y="2198600"/>
            <a:ext cx="7495565" cy="26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5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8) Alternativas</a:t>
            </a:r>
            <a:endParaRPr/>
          </a:p>
        </p:txBody>
      </p:sp>
      <p:sp>
        <p:nvSpPr>
          <p:cNvPr id="679" name="Google Shape;679;p85"/>
          <p:cNvSpPr txBox="1"/>
          <p:nvPr>
            <p:ph idx="1" type="subTitle"/>
          </p:nvPr>
        </p:nvSpPr>
        <p:spPr>
          <a:xfrm>
            <a:off x="848202" y="18258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React Native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Flutter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Ionic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NativeScript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8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81" name="Google Shape;68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075" y="2354350"/>
            <a:ext cx="652250" cy="434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388" y="3452675"/>
            <a:ext cx="393618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7023" y="1825800"/>
            <a:ext cx="568382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4387" y="2924100"/>
            <a:ext cx="393625" cy="3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86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¿PREGUNTAS?</a:t>
            </a:r>
            <a:endParaRPr/>
          </a:p>
        </p:txBody>
      </p:sp>
      <p:sp>
        <p:nvSpPr>
          <p:cNvPr id="690" name="Google Shape;690;p8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691" name="Google Shape;69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860" y="2728700"/>
            <a:ext cx="2353866" cy="16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61" y="4127573"/>
            <a:ext cx="505114" cy="5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86"/>
          <p:cNvSpPr txBox="1"/>
          <p:nvPr/>
        </p:nvSpPr>
        <p:spPr>
          <a:xfrm>
            <a:off x="1316500" y="4316875"/>
            <a:ext cx="3597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5"/>
              </a:rPr>
              <a:t>https://github.com/miguelgdoval/tinyApp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4" name="Google Shape;694;p86"/>
          <p:cNvSpPr txBox="1"/>
          <p:nvPr>
            <p:ph idx="1" type="subTitle"/>
          </p:nvPr>
        </p:nvSpPr>
        <p:spPr>
          <a:xfrm>
            <a:off x="729452" y="30200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Patricia Juane Borreguero           </a:t>
            </a:r>
            <a:r>
              <a:rPr lang="es-419" u="sng">
                <a:solidFill>
                  <a:schemeClr val="hlink"/>
                </a:solidFill>
                <a:hlinkClick r:id="rId6"/>
              </a:rPr>
              <a:t>LinkedIn</a:t>
            </a:r>
            <a:r>
              <a:rPr lang="es-419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Miguel González Doval                  </a:t>
            </a:r>
            <a:r>
              <a:rPr lang="es-419" u="sng">
                <a:solidFill>
                  <a:schemeClr val="hlink"/>
                </a:solidFill>
                <a:hlinkClick r:id="rId7"/>
              </a:rPr>
              <a:t>LinkedIn</a:t>
            </a:r>
            <a:endParaRPr/>
          </a:p>
        </p:txBody>
      </p:sp>
      <p:pic>
        <p:nvPicPr>
          <p:cNvPr id="695" name="Google Shape;695;p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4550" y="3081288"/>
            <a:ext cx="276300" cy="2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4550" y="3604200"/>
            <a:ext cx="276300" cy="2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87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FIN</a:t>
            </a:r>
            <a:endParaRPr/>
          </a:p>
        </p:txBody>
      </p:sp>
      <p:sp>
        <p:nvSpPr>
          <p:cNvPr id="702" name="Google Shape;702;p8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703" name="Google Shape;70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5072" y="2571750"/>
            <a:ext cx="2353866" cy="16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3) </a:t>
            </a:r>
            <a:r>
              <a:rPr lang="es-419"/>
              <a:t>Conceptos</a:t>
            </a:r>
            <a:endParaRPr/>
          </a:p>
        </p:txBody>
      </p:sp>
      <p:sp>
        <p:nvSpPr>
          <p:cNvPr id="146" name="Google Shape;146;p20"/>
          <p:cNvSpPr txBox="1"/>
          <p:nvPr>
            <p:ph idx="1" type="subTitle"/>
          </p:nvPr>
        </p:nvSpPr>
        <p:spPr>
          <a:xfrm>
            <a:off x="848202" y="15808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Activity</a:t>
            </a:r>
            <a:endParaRPr/>
          </a:p>
        </p:txBody>
      </p:sp>
      <p:sp>
        <p:nvSpPr>
          <p:cNvPr id="147" name="Google Shape;147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48" name="Google Shape;148;p20"/>
          <p:cNvSpPr txBox="1"/>
          <p:nvPr/>
        </p:nvSpPr>
        <p:spPr>
          <a:xfrm>
            <a:off x="848200" y="1974750"/>
            <a:ext cx="789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Una actividad es una pantalla de la UI de una aplicación </a:t>
            </a:r>
            <a:r>
              <a:rPr lang="es-419" sz="1600">
                <a:latin typeface="Lato"/>
                <a:ea typeface="Lato"/>
                <a:cs typeface="Lato"/>
                <a:sym typeface="Lato"/>
              </a:rPr>
              <a:t>Android</a:t>
            </a:r>
            <a:r>
              <a:rPr lang="es-419" sz="1600">
                <a:latin typeface="Lato"/>
                <a:ea typeface="Lato"/>
                <a:cs typeface="Lato"/>
                <a:sym typeface="Lato"/>
              </a:rPr>
              <a:t>. Una aplicación Android puede contener una o más actividades, lo que implica tener una o más pantallas.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3) Conceptos</a:t>
            </a:r>
            <a:endParaRPr/>
          </a:p>
        </p:txBody>
      </p:sp>
      <p:sp>
        <p:nvSpPr>
          <p:cNvPr id="154" name="Google Shape;154;p21"/>
          <p:cNvSpPr txBox="1"/>
          <p:nvPr>
            <p:ph idx="1" type="subTitle"/>
          </p:nvPr>
        </p:nvSpPr>
        <p:spPr>
          <a:xfrm>
            <a:off x="848202" y="15808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Activity</a:t>
            </a:r>
            <a:endParaRPr/>
          </a:p>
        </p:txBody>
      </p:sp>
      <p:sp>
        <p:nvSpPr>
          <p:cNvPr id="155" name="Google Shape;155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56" name="Google Shape;156;p21"/>
          <p:cNvSpPr txBox="1"/>
          <p:nvPr/>
        </p:nvSpPr>
        <p:spPr>
          <a:xfrm>
            <a:off x="848200" y="1974750"/>
            <a:ext cx="789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Enlazan con los elementos de la interfaz visual (i.e., View components).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Actúan como mini-controladores.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Respuestas UI y eventos del sistema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Flujo aplicación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Lanzar o destruir otras actividades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